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0CE3C1-EF34-4EA3-8820-56B68AD2A2F6}">
  <a:tblStyle styleId="{EF0CE3C1-EF34-4EA3-8820-56B68AD2A2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d9f4960e3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d9f4960e3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6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6.png"/><Relationship Id="rId4" Type="http://schemas.openxmlformats.org/officeDocument/2006/relationships/image" Target="../media/image20.png"/><Relationship Id="rId5" Type="http://schemas.openxmlformats.org/officeDocument/2006/relationships/image" Target="../media/image32.png"/><Relationship Id="rId6"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42.png"/><Relationship Id="rId4" Type="http://schemas.openxmlformats.org/officeDocument/2006/relationships/image" Target="../media/image33.png"/><Relationship Id="rId5"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9.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57.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5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5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4.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72.png"/><Relationship Id="rId4" Type="http://schemas.openxmlformats.org/officeDocument/2006/relationships/image" Target="../media/image84.png"/><Relationship Id="rId5" Type="http://schemas.openxmlformats.org/officeDocument/2006/relationships/image" Target="../media/image81.png"/><Relationship Id="rId6" Type="http://schemas.openxmlformats.org/officeDocument/2006/relationships/image" Target="../media/image85.png"/><Relationship Id="rId7" Type="http://schemas.openxmlformats.org/officeDocument/2006/relationships/image" Target="../media/image83.png"/><Relationship Id="rId8" Type="http://schemas.openxmlformats.org/officeDocument/2006/relationships/image" Target="../media/image8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7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4.png"/><Relationship Id="rId5" Type="http://schemas.openxmlformats.org/officeDocument/2006/relationships/image" Target="../media/image86.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5.png"/><Relationship Id="rId4" Type="http://schemas.openxmlformats.org/officeDocument/2006/relationships/image" Target="../media/image92.png"/><Relationship Id="rId9" Type="http://schemas.openxmlformats.org/officeDocument/2006/relationships/image" Target="../media/image99.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8" Type="http://schemas.openxmlformats.org/officeDocument/2006/relationships/image" Target="../media/image10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10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4.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4.png"/><Relationship Id="rId4" Type="http://schemas.openxmlformats.org/officeDocument/2006/relationships/image" Target="../media/image1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4.png"/><Relationship Id="rId4" Type="http://schemas.openxmlformats.org/officeDocument/2006/relationships/image" Target="../media/image1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4.png"/><Relationship Id="rId4"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7.png"/><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By Jeff Burnside</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URL Directory Code Indexting </a:t>
            </a:r>
            <a:endParaRPr/>
          </a:p>
        </p:txBody>
      </p:sp>
      <p:sp>
        <p:nvSpPr>
          <p:cNvPr id="1136" name="Google Shape;1136;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No tools needed for this. It is easily being able to type in the URL bar what directory and folders you want to go to.</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9" name="Google Shape;1139;p63"/>
          <p:cNvGrpSpPr/>
          <p:nvPr/>
        </p:nvGrpSpPr>
        <p:grpSpPr>
          <a:xfrm>
            <a:off x="457181" y="887903"/>
            <a:ext cx="533372" cy="533480"/>
            <a:chOff x="457200" y="1378813"/>
            <a:chExt cx="695400" cy="695450"/>
          </a:xfrm>
        </p:grpSpPr>
        <p:sp>
          <p:nvSpPr>
            <p:cNvPr id="1140" name="Google Shape;1140;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1" name="Google Shape;1141;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3"/>
          <p:cNvGrpSpPr/>
          <p:nvPr/>
        </p:nvGrpSpPr>
        <p:grpSpPr>
          <a:xfrm>
            <a:off x="3228956" y="887903"/>
            <a:ext cx="533372" cy="533480"/>
            <a:chOff x="457200" y="1378813"/>
            <a:chExt cx="695400" cy="695450"/>
          </a:xfrm>
        </p:grpSpPr>
        <p:sp>
          <p:nvSpPr>
            <p:cNvPr id="1143" name="Google Shape;114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4" name="Google Shape;114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attacker was able to type in the path to the secret folder they were trying to access.</a:t>
            </a:r>
            <a:endParaRPr sz="1200">
              <a:latin typeface="Roboto"/>
              <a:ea typeface="Roboto"/>
              <a:cs typeface="Roboto"/>
              <a:sym typeface="Roboto"/>
            </a:endParaRPr>
          </a:p>
        </p:txBody>
      </p:sp>
      <p:grpSp>
        <p:nvGrpSpPr>
          <p:cNvPr id="1147" name="Google Shape;1147;p63"/>
          <p:cNvGrpSpPr/>
          <p:nvPr/>
        </p:nvGrpSpPr>
        <p:grpSpPr>
          <a:xfrm>
            <a:off x="6134081" y="888653"/>
            <a:ext cx="533372" cy="533480"/>
            <a:chOff x="457200" y="1378813"/>
            <a:chExt cx="695400" cy="695450"/>
          </a:xfrm>
        </p:grpSpPr>
        <p:sp>
          <p:nvSpPr>
            <p:cNvPr id="1148" name="Google Shape;114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9" name="Google Shape;114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2" name="Google Shape;1152;p63"/>
          <p:cNvPicPr preferRelativeResize="0"/>
          <p:nvPr/>
        </p:nvPicPr>
        <p:blipFill>
          <a:blip r:embed="rId3">
            <a:alphaModFix/>
          </a:blip>
          <a:stretch>
            <a:fillRect/>
          </a:stretch>
        </p:blipFill>
        <p:spPr>
          <a:xfrm>
            <a:off x="6544500" y="1739176"/>
            <a:ext cx="2141850" cy="226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Remote Command Execution</a:t>
            </a:r>
            <a:endParaRPr/>
          </a:p>
        </p:txBody>
      </p:sp>
      <p:sp>
        <p:nvSpPr>
          <p:cNvPr id="1158" name="Google Shape;1158;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9" name="Google Shape;1159;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 reverse shell was used to obtain an interactive shell  session on the target machine. For this metasploit was used to execute the attack.</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61" name="Google Shape;1161;p64"/>
          <p:cNvGrpSpPr/>
          <p:nvPr/>
        </p:nvGrpSpPr>
        <p:grpSpPr>
          <a:xfrm>
            <a:off x="457181" y="887903"/>
            <a:ext cx="533372" cy="533480"/>
            <a:chOff x="457200" y="1378813"/>
            <a:chExt cx="695400" cy="695450"/>
          </a:xfrm>
        </p:grpSpPr>
        <p:sp>
          <p:nvSpPr>
            <p:cNvPr id="1162" name="Google Shape;1162;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63" name="Google Shape;1163;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64"/>
          <p:cNvGrpSpPr/>
          <p:nvPr/>
        </p:nvGrpSpPr>
        <p:grpSpPr>
          <a:xfrm>
            <a:off x="3228956" y="887903"/>
            <a:ext cx="533372" cy="533480"/>
            <a:chOff x="457200" y="1378813"/>
            <a:chExt cx="695400" cy="695450"/>
          </a:xfrm>
        </p:grpSpPr>
        <p:sp>
          <p:nvSpPr>
            <p:cNvPr id="1165" name="Google Shape;1165;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66" name="Google Shape;1166;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4"/>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attacker was able to remote into the main server and access the data required.</a:t>
            </a:r>
            <a:endParaRPr sz="1200">
              <a:latin typeface="Roboto"/>
              <a:ea typeface="Roboto"/>
              <a:cs typeface="Roboto"/>
              <a:sym typeface="Roboto"/>
            </a:endParaRPr>
          </a:p>
        </p:txBody>
      </p:sp>
      <p:grpSp>
        <p:nvGrpSpPr>
          <p:cNvPr id="1169" name="Google Shape;1169;p64"/>
          <p:cNvGrpSpPr/>
          <p:nvPr/>
        </p:nvGrpSpPr>
        <p:grpSpPr>
          <a:xfrm>
            <a:off x="6134081" y="888653"/>
            <a:ext cx="533372" cy="533480"/>
            <a:chOff x="457200" y="1378813"/>
            <a:chExt cx="695400" cy="695450"/>
          </a:xfrm>
        </p:grpSpPr>
        <p:sp>
          <p:nvSpPr>
            <p:cNvPr id="1170" name="Google Shape;1170;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71" name="Google Shape;1171;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2" name="Google Shape;1172;p64"/>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4"/>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74" name="Google Shape;1174;p64"/>
          <p:cNvPicPr preferRelativeResize="0"/>
          <p:nvPr/>
        </p:nvPicPr>
        <p:blipFill>
          <a:blip r:embed="rId3">
            <a:alphaModFix/>
          </a:blip>
          <a:stretch>
            <a:fillRect/>
          </a:stretch>
        </p:blipFill>
        <p:spPr>
          <a:xfrm>
            <a:off x="6456350" y="1665018"/>
            <a:ext cx="2261151" cy="26545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0" name="Google Shape;1180;p6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81" name="Google Shape;1181;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87" name="Google Shape;1187;p66"/>
          <p:cNvSpPr txBox="1"/>
          <p:nvPr>
            <p:ph idx="1" type="subTitle"/>
          </p:nvPr>
        </p:nvSpPr>
        <p:spPr>
          <a:xfrm>
            <a:off x="0" y="675975"/>
            <a:ext cx="4114800" cy="737700"/>
          </a:xfrm>
          <a:prstGeom prst="rect">
            <a:avLst/>
          </a:prstGeom>
        </p:spPr>
        <p:txBody>
          <a:bodyPr anchorCtr="0" anchor="t" bIns="0" lIns="457200" spcFirstLastPara="1" rIns="457200" wrap="square" tIns="91425">
            <a:noAutofit/>
          </a:bodyPr>
          <a:lstStyle/>
          <a:p>
            <a:pPr indent="-161290" lvl="0" marL="320040" rtl="0" algn="l">
              <a:spcBef>
                <a:spcPts val="0"/>
              </a:spcBef>
              <a:spcAft>
                <a:spcPts val="0"/>
              </a:spcAft>
              <a:buClr>
                <a:schemeClr val="dk1"/>
              </a:buClr>
              <a:buSzPts val="1100"/>
              <a:buChar char="●"/>
            </a:pPr>
            <a:r>
              <a:rPr lang="en" sz="1100">
                <a:solidFill>
                  <a:schemeClr val="dk1"/>
                </a:solidFill>
              </a:rPr>
              <a:t>What time did the port scan occur?</a:t>
            </a:r>
            <a:endParaRPr sz="1100">
              <a:solidFill>
                <a:schemeClr val="dk1"/>
              </a:solidFill>
            </a:endParaRPr>
          </a:p>
          <a:p>
            <a:pPr indent="-161290" lvl="0" marL="320040" rtl="0" algn="l">
              <a:spcBef>
                <a:spcPts val="0"/>
              </a:spcBef>
              <a:spcAft>
                <a:spcPts val="0"/>
              </a:spcAft>
              <a:buClr>
                <a:schemeClr val="dk1"/>
              </a:buClr>
              <a:buSzPts val="1100"/>
              <a:buChar char="●"/>
            </a:pPr>
            <a:r>
              <a:rPr lang="en" sz="1100">
                <a:solidFill>
                  <a:schemeClr val="dk1"/>
                </a:solidFill>
              </a:rPr>
              <a:t>How many packets were sent, and from which IP?</a:t>
            </a:r>
            <a:endParaRPr sz="1100">
              <a:solidFill>
                <a:schemeClr val="dk1"/>
              </a:solidFill>
            </a:endParaRPr>
          </a:p>
          <a:p>
            <a:pPr indent="-161290" lvl="0" marL="320040" rtl="0" algn="l">
              <a:spcBef>
                <a:spcPts val="0"/>
              </a:spcBef>
              <a:spcAft>
                <a:spcPts val="0"/>
              </a:spcAft>
              <a:buClr>
                <a:schemeClr val="dk1"/>
              </a:buClr>
              <a:buSzPts val="1100"/>
              <a:buChar char="●"/>
            </a:pPr>
            <a:r>
              <a:rPr lang="en" sz="1100">
                <a:solidFill>
                  <a:schemeClr val="dk1"/>
                </a:solidFill>
              </a:rPr>
              <a:t>What indicates that this was a port scan?</a:t>
            </a:r>
            <a:endParaRPr sz="1100"/>
          </a:p>
        </p:txBody>
      </p:sp>
      <p:sp>
        <p:nvSpPr>
          <p:cNvPr id="1188" name="Google Shape;118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9" name="Google Shape;1189;p66"/>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190" name="Google Shape;1190;p66"/>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May 17th at 12:44 am</a:t>
            </a:r>
            <a:endParaRPr sz="1200"/>
          </a:p>
          <a:p>
            <a:pPr indent="-167640" lvl="0" marL="320040" rtl="0" algn="l">
              <a:spcBef>
                <a:spcPts val="0"/>
              </a:spcBef>
              <a:spcAft>
                <a:spcPts val="0"/>
              </a:spcAft>
              <a:buSzPts val="1200"/>
              <a:buChar char="●"/>
            </a:pPr>
            <a:r>
              <a:rPr lang="en" sz="1200"/>
              <a:t>4,009 from IP address 192.168.1.8</a:t>
            </a:r>
            <a:endParaRPr sz="1200"/>
          </a:p>
          <a:p>
            <a:pPr indent="-167640" lvl="0" marL="320040" rtl="0" algn="l">
              <a:spcBef>
                <a:spcPts val="0"/>
              </a:spcBef>
              <a:spcAft>
                <a:spcPts val="0"/>
              </a:spcAft>
              <a:buSzPts val="1200"/>
              <a:buChar char="●"/>
            </a:pPr>
            <a:r>
              <a:rPr lang="en" sz="1200"/>
              <a:t>Capturing the packets and the TCP handshake being sent out from the attacking computer.</a:t>
            </a:r>
            <a:endParaRPr sz="1200"/>
          </a:p>
        </p:txBody>
      </p:sp>
      <p:pic>
        <p:nvPicPr>
          <p:cNvPr id="1191" name="Google Shape;1191;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92" name="Google Shape;1192;p66"/>
          <p:cNvPicPr preferRelativeResize="0"/>
          <p:nvPr/>
        </p:nvPicPr>
        <p:blipFill>
          <a:blip r:embed="rId4">
            <a:alphaModFix/>
          </a:blip>
          <a:stretch>
            <a:fillRect/>
          </a:stretch>
        </p:blipFill>
        <p:spPr>
          <a:xfrm>
            <a:off x="229425" y="1502350"/>
            <a:ext cx="8636624" cy="324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98" name="Google Shape;1198;p67"/>
          <p:cNvSpPr txBox="1"/>
          <p:nvPr>
            <p:ph idx="1" type="subTitle"/>
          </p:nvPr>
        </p:nvSpPr>
        <p:spPr>
          <a:xfrm>
            <a:off x="0" y="675975"/>
            <a:ext cx="4185900" cy="752400"/>
          </a:xfrm>
          <a:prstGeom prst="rect">
            <a:avLst/>
          </a:prstGeom>
        </p:spPr>
        <p:txBody>
          <a:bodyPr anchorCtr="0" anchor="t" bIns="0" lIns="457200" spcFirstLastPara="1" rIns="457200" wrap="square" tIns="91425">
            <a:noAutofit/>
          </a:bodyPr>
          <a:lstStyle/>
          <a:p>
            <a:pPr indent="-161290" lvl="0" marL="320040" rtl="0" algn="l">
              <a:spcBef>
                <a:spcPts val="0"/>
              </a:spcBef>
              <a:spcAft>
                <a:spcPts val="0"/>
              </a:spcAft>
              <a:buClr>
                <a:schemeClr val="dk1"/>
              </a:buClr>
              <a:buSzPts val="1100"/>
              <a:buChar char="●"/>
            </a:pPr>
            <a:r>
              <a:rPr lang="en" sz="1100">
                <a:solidFill>
                  <a:schemeClr val="dk1"/>
                </a:solidFill>
              </a:rPr>
              <a:t>What time did the request occur? How many requests were made?</a:t>
            </a:r>
            <a:endParaRPr sz="1100">
              <a:solidFill>
                <a:schemeClr val="dk1"/>
              </a:solidFill>
            </a:endParaRPr>
          </a:p>
          <a:p>
            <a:pPr indent="-161290" lvl="0" marL="320040" rtl="0" algn="l">
              <a:spcBef>
                <a:spcPts val="0"/>
              </a:spcBef>
              <a:spcAft>
                <a:spcPts val="0"/>
              </a:spcAft>
              <a:buClr>
                <a:schemeClr val="dk1"/>
              </a:buClr>
              <a:buSzPts val="1100"/>
              <a:buChar char="●"/>
            </a:pPr>
            <a:r>
              <a:rPr lang="en" sz="1100">
                <a:solidFill>
                  <a:schemeClr val="dk1"/>
                </a:solidFill>
              </a:rPr>
              <a:t>Which files were requested? What did they contain?</a:t>
            </a:r>
            <a:endParaRPr sz="1100"/>
          </a:p>
        </p:txBody>
      </p:sp>
      <p:sp>
        <p:nvSpPr>
          <p:cNvPr id="1199" name="Google Shape;1199;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0" name="Google Shape;1200;p67"/>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01" name="Google Shape;1201;p67"/>
          <p:cNvSpPr txBox="1"/>
          <p:nvPr>
            <p:ph idx="1" type="subTitle"/>
          </p:nvPr>
        </p:nvSpPr>
        <p:spPr>
          <a:xfrm>
            <a:off x="3655950" y="741300"/>
            <a:ext cx="5794500" cy="6021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12:47am. The folder was hit 9,993 times.</a:t>
            </a:r>
            <a:endParaRPr sz="1200"/>
          </a:p>
          <a:p>
            <a:pPr indent="-167640" lvl="0" marL="320040" rtl="0" algn="l">
              <a:spcBef>
                <a:spcPts val="0"/>
              </a:spcBef>
              <a:spcAft>
                <a:spcPts val="0"/>
              </a:spcAft>
              <a:buSzPts val="1200"/>
              <a:buChar char="●"/>
            </a:pPr>
            <a:r>
              <a:rPr lang="en" sz="1200"/>
              <a:t>They were trying to get access to the folder’s contents. Access to the server via Webdav.</a:t>
            </a:r>
            <a:endParaRPr sz="1200"/>
          </a:p>
        </p:txBody>
      </p:sp>
      <p:pic>
        <p:nvPicPr>
          <p:cNvPr id="1202" name="Google Shape;1202;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03" name="Google Shape;1203;p67"/>
          <p:cNvPicPr preferRelativeResize="0"/>
          <p:nvPr/>
        </p:nvPicPr>
        <p:blipFill>
          <a:blip r:embed="rId4">
            <a:alphaModFix/>
          </a:blip>
          <a:stretch>
            <a:fillRect/>
          </a:stretch>
        </p:blipFill>
        <p:spPr>
          <a:xfrm>
            <a:off x="152400" y="1486675"/>
            <a:ext cx="8839475" cy="247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09" name="Google Shape;1209;p68"/>
          <p:cNvSpPr txBox="1"/>
          <p:nvPr>
            <p:ph idx="1" type="subTitle"/>
          </p:nvPr>
        </p:nvSpPr>
        <p:spPr>
          <a:xfrm>
            <a:off x="-377425" y="675975"/>
            <a:ext cx="4492200" cy="79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rPr>
              <a:t>How many requests were made in the attack?</a:t>
            </a:r>
            <a:endParaRPr sz="1200">
              <a:solidFill>
                <a:schemeClr val="dk1"/>
              </a:solidFill>
            </a:endParaRPr>
          </a:p>
          <a:p>
            <a:pPr indent="-167640" lvl="0" marL="320040" rtl="0" algn="l">
              <a:spcBef>
                <a:spcPts val="0"/>
              </a:spcBef>
              <a:spcAft>
                <a:spcPts val="0"/>
              </a:spcAft>
              <a:buClr>
                <a:schemeClr val="dk1"/>
              </a:buClr>
              <a:buSzPts val="1200"/>
              <a:buChar char="●"/>
            </a:pPr>
            <a:r>
              <a:rPr lang="en" sz="1200">
                <a:solidFill>
                  <a:schemeClr val="dk1"/>
                </a:solidFill>
              </a:rPr>
              <a:t>How many requests had been made before the attacker discovered the password?</a:t>
            </a:r>
            <a:endParaRPr sz="1200"/>
          </a:p>
          <a:p>
            <a:pPr indent="0" lvl="0" marL="0" rtl="0" algn="r">
              <a:spcBef>
                <a:spcPts val="600"/>
              </a:spcBef>
              <a:spcAft>
                <a:spcPts val="600"/>
              </a:spcAft>
              <a:buNone/>
            </a:pPr>
            <a:r>
              <a:t/>
            </a:r>
            <a:endParaRPr sz="1200"/>
          </a:p>
        </p:txBody>
      </p:sp>
      <p:sp>
        <p:nvSpPr>
          <p:cNvPr id="1210" name="Google Shape;1210;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1" name="Google Shape;1211;p68"/>
          <p:cNvSpPr/>
          <p:nvPr/>
        </p:nvSpPr>
        <p:spPr>
          <a:xfrm>
            <a:off x="367350" y="1808225"/>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
        <p:nvSpPr>
          <p:cNvPr id="1212" name="Google Shape;1212;p68"/>
          <p:cNvSpPr txBox="1"/>
          <p:nvPr>
            <p:ph idx="1" type="subTitle"/>
          </p:nvPr>
        </p:nvSpPr>
        <p:spPr>
          <a:xfrm>
            <a:off x="3663050" y="741200"/>
            <a:ext cx="5791200" cy="7266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9,992 hits.</a:t>
            </a:r>
            <a:endParaRPr sz="1200"/>
          </a:p>
          <a:p>
            <a:pPr indent="-167640" lvl="0" marL="320040" rtl="0" algn="l">
              <a:spcBef>
                <a:spcPts val="0"/>
              </a:spcBef>
              <a:spcAft>
                <a:spcPts val="0"/>
              </a:spcAft>
              <a:buSzPts val="1200"/>
              <a:buChar char="●"/>
            </a:pPr>
            <a:r>
              <a:rPr lang="en" sz="1200"/>
              <a:t>9,991 hits and the last one was the discovery of the actual password.</a:t>
            </a:r>
            <a:endParaRPr sz="1200"/>
          </a:p>
        </p:txBody>
      </p:sp>
      <p:pic>
        <p:nvPicPr>
          <p:cNvPr id="1213" name="Google Shape;1213;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14" name="Google Shape;1214;p68"/>
          <p:cNvPicPr preferRelativeResize="0"/>
          <p:nvPr/>
        </p:nvPicPr>
        <p:blipFill>
          <a:blip r:embed="rId4">
            <a:alphaModFix/>
          </a:blip>
          <a:stretch>
            <a:fillRect/>
          </a:stretch>
        </p:blipFill>
        <p:spPr>
          <a:xfrm>
            <a:off x="122800" y="1609950"/>
            <a:ext cx="8883876" cy="264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20" name="Google Shape;1220;p69"/>
          <p:cNvSpPr txBox="1"/>
          <p:nvPr>
            <p:ph idx="1" type="subTitle"/>
          </p:nvPr>
        </p:nvSpPr>
        <p:spPr>
          <a:xfrm>
            <a:off x="0" y="675975"/>
            <a:ext cx="4114800" cy="7599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rPr>
              <a:t>How many requests were made to this directory?</a:t>
            </a:r>
            <a:endParaRPr sz="1200">
              <a:solidFill>
                <a:schemeClr val="dk1"/>
              </a:solidFill>
            </a:endParaRPr>
          </a:p>
          <a:p>
            <a:pPr indent="-167640" lvl="0" marL="320040" rtl="0" algn="l">
              <a:spcBef>
                <a:spcPts val="0"/>
              </a:spcBef>
              <a:spcAft>
                <a:spcPts val="0"/>
              </a:spcAft>
              <a:buClr>
                <a:schemeClr val="dk1"/>
              </a:buClr>
              <a:buSzPts val="1200"/>
              <a:buChar char="●"/>
            </a:pPr>
            <a:r>
              <a:rPr lang="en" sz="1200">
                <a:solidFill>
                  <a:schemeClr val="dk1"/>
                </a:solidFill>
              </a:rPr>
              <a:t>Which files were requested?</a:t>
            </a:r>
            <a:endParaRPr/>
          </a:p>
        </p:txBody>
      </p:sp>
      <p:sp>
        <p:nvSpPr>
          <p:cNvPr id="1221" name="Google Shape;1221;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2" name="Google Shape;1222;p69"/>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23" name="Google Shape;1223;p69"/>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15 hits were taken against the WebDav connection</a:t>
            </a:r>
            <a:endParaRPr sz="1200"/>
          </a:p>
          <a:p>
            <a:pPr indent="-167640" lvl="0" marL="320040" rtl="0" algn="l">
              <a:spcBef>
                <a:spcPts val="0"/>
              </a:spcBef>
              <a:spcAft>
                <a:spcPts val="0"/>
              </a:spcAft>
              <a:buSzPts val="1200"/>
              <a:buChar char="●"/>
            </a:pPr>
            <a:r>
              <a:rPr lang="en" sz="1200"/>
              <a:t>It was requesting for passwords for connection for the server.</a:t>
            </a:r>
            <a:endParaRPr sz="1200"/>
          </a:p>
        </p:txBody>
      </p:sp>
      <p:pic>
        <p:nvPicPr>
          <p:cNvPr id="1224" name="Google Shape;1224;p69"/>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25" name="Google Shape;1225;p69"/>
          <p:cNvPicPr preferRelativeResize="0"/>
          <p:nvPr/>
        </p:nvPicPr>
        <p:blipFill>
          <a:blip r:embed="rId4">
            <a:alphaModFix/>
          </a:blip>
          <a:stretch>
            <a:fillRect/>
          </a:stretch>
        </p:blipFill>
        <p:spPr>
          <a:xfrm>
            <a:off x="182000" y="1467775"/>
            <a:ext cx="8676649" cy="2793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pic>
        <p:nvPicPr>
          <p:cNvPr id="1230" name="Google Shape;1230;p7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31" name="Google Shape;1231;p70"/>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32" name="Google Shape;1232;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38" name="Google Shape;1238;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9" name="Google Shape;1239;p71"/>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To set alarms for this in the future you’ll want to set an alert for a high amount of ping request being sent to a machine to send an email to someone to take care of at once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For the threshold you’ll want to set an alert for no more than 10 requests in a 5 minute period.</a:t>
            </a:r>
            <a:endParaRPr sz="1400"/>
          </a:p>
        </p:txBody>
      </p:sp>
      <p:sp>
        <p:nvSpPr>
          <p:cNvPr id="1240" name="Google Shape;1240;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Have a firewall set up to block any activity or request to your network. Have it set up to block any internet activity when the machines on the system are not in use.</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46" name="Google Shape;1246;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7" name="Google Shape;1247;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You would want to set an alarm for an amount of failed attempts at access this folder would result in a lock out and to contact your admin.</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Set a threshold for no more than 3 failed attempts will send an will send an alert to take care of at once.</a:t>
            </a:r>
            <a:endParaRPr sz="1400"/>
          </a:p>
          <a:p>
            <a:pPr indent="0" lvl="0" marL="0" rtl="0" algn="l">
              <a:spcBef>
                <a:spcPts val="0"/>
              </a:spcBef>
              <a:spcAft>
                <a:spcPts val="0"/>
              </a:spcAft>
              <a:buNone/>
            </a:pPr>
            <a:r>
              <a:t/>
            </a:r>
            <a:endParaRPr sz="1400"/>
          </a:p>
        </p:txBody>
      </p:sp>
      <p:sp>
        <p:nvSpPr>
          <p:cNvPr id="1248" name="Google Shape;1248;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To this directory you can have a limit of 3 attempted logins to lock out the user to contact the admin to let you back in.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To really enforce that directory just block all password access and only allow from specific IP Address access.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54" name="Google Shape;1254;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5" name="Google Shape;1255;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chemeClr val="dk1"/>
                </a:solidFill>
              </a:rPr>
              <a:t>For this was an attack to trying to log in using hydra. You’ll want to set an alert for an amount of failed logins would have an alert sent out</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For this you’ll want to set a threshold of more than 3 attempts to send an alert out.</a:t>
            </a:r>
            <a:endParaRPr sz="1400"/>
          </a:p>
          <a:p>
            <a:pPr indent="0" lvl="0" marL="0" rtl="0" algn="l">
              <a:spcBef>
                <a:spcPts val="0"/>
              </a:spcBef>
              <a:spcAft>
                <a:spcPts val="0"/>
              </a:spcAft>
              <a:buNone/>
            </a:pPr>
            <a:r>
              <a:t/>
            </a:r>
            <a:endParaRPr sz="1400"/>
          </a:p>
        </p:txBody>
      </p:sp>
      <p:sp>
        <p:nvSpPr>
          <p:cNvPr id="1256" name="Google Shape;1256;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For preventing brute force attacks can be multiple things to set to the server to prevent this from happening again.</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Limit no more than 3 </a:t>
            </a:r>
            <a:r>
              <a:rPr lang="en" sz="1400"/>
              <a:t>login</a:t>
            </a:r>
            <a:r>
              <a:rPr lang="en" sz="1400"/>
              <a:t> attempts.</a:t>
            </a:r>
            <a:endParaRPr sz="1400"/>
          </a:p>
          <a:p>
            <a:pPr indent="-317500" lvl="0" marL="457200" rtl="0" algn="l">
              <a:spcBef>
                <a:spcPts val="0"/>
              </a:spcBef>
              <a:spcAft>
                <a:spcPts val="0"/>
              </a:spcAft>
              <a:buSzPts val="1400"/>
              <a:buAutoNum type="arabicPeriod"/>
            </a:pPr>
            <a:r>
              <a:rPr lang="en" sz="1400"/>
              <a:t>Use CAPTCHA’s</a:t>
            </a:r>
            <a:endParaRPr sz="1400"/>
          </a:p>
          <a:p>
            <a:pPr indent="-317500" lvl="0" marL="457200" rtl="0" algn="l">
              <a:spcBef>
                <a:spcPts val="0"/>
              </a:spcBef>
              <a:spcAft>
                <a:spcPts val="0"/>
              </a:spcAft>
              <a:buSzPts val="1400"/>
              <a:buAutoNum type="arabicPeriod"/>
            </a:pPr>
            <a:r>
              <a:rPr lang="en" sz="1400"/>
              <a:t>Two factor authentications</a:t>
            </a:r>
            <a:endParaRPr sz="1400"/>
          </a:p>
          <a:p>
            <a:pPr indent="-317500" lvl="0" marL="457200" rtl="0" algn="l">
              <a:spcBef>
                <a:spcPts val="0"/>
              </a:spcBef>
              <a:spcAft>
                <a:spcPts val="0"/>
              </a:spcAft>
              <a:buSzPts val="1400"/>
              <a:buAutoNum type="arabicPeriod"/>
            </a:pPr>
            <a:r>
              <a:rPr lang="en" sz="1400"/>
              <a:t>Strong passwords</a:t>
            </a:r>
            <a:endParaRPr sz="1400"/>
          </a:p>
          <a:p>
            <a:pPr indent="-317500" lvl="0" marL="457200" rtl="0" algn="l">
              <a:spcBef>
                <a:spcPts val="0"/>
              </a:spcBef>
              <a:spcAft>
                <a:spcPts val="0"/>
              </a:spcAft>
              <a:buSzPts val="1400"/>
              <a:buAutoNum type="arabicPeriod"/>
            </a:pPr>
            <a:r>
              <a:rPr lang="en" sz="1400"/>
              <a:t>Allow access from specific URL’s or IP Addresses to the server.</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62" name="Google Shape;1262;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3" name="Google Shape;1263;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This </a:t>
            </a:r>
            <a:r>
              <a:rPr lang="en" sz="1400"/>
              <a:t>alarm you’ll want to set up for any get requests done to this directory you’ll want to look out for.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You’ll want to set up a threshold for no more than “0” requests done to this directory will send an alert to someone.</a:t>
            </a:r>
            <a:endParaRPr sz="1400"/>
          </a:p>
        </p:txBody>
      </p:sp>
      <p:sp>
        <p:nvSpPr>
          <p:cNvPr id="1264" name="Google Shape;1264;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For this solution you’ll want to monitor any ip address accessing this directory and only allow very small amount of IP </a:t>
            </a:r>
            <a:r>
              <a:rPr lang="en" sz="1400"/>
              <a:t>Addresses</a:t>
            </a:r>
            <a:r>
              <a:rPr lang="en" sz="1400"/>
              <a:t>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70" name="Google Shape;1270;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1" name="Google Shape;1271;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 To set an alarm for this certain attack will be for any POST requests and PUT requests done to your main server will send out an alert.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For a threshold on this i would say for any </a:t>
            </a:r>
            <a:r>
              <a:rPr lang="en" sz="1400"/>
              <a:t>executable</a:t>
            </a:r>
            <a:r>
              <a:rPr lang="en" sz="1400"/>
              <a:t> being uploaded should send an alert to someone.</a:t>
            </a:r>
            <a:endParaRPr sz="1400"/>
          </a:p>
        </p:txBody>
      </p:sp>
      <p:sp>
        <p:nvSpPr>
          <p:cNvPr id="1272" name="Google Shape;1272;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To prevent reverse shells from happening in future would be to block all outgoing </a:t>
            </a:r>
            <a:r>
              <a:rPr lang="en" sz="1400"/>
              <a:t>connectivity</a:t>
            </a:r>
            <a:r>
              <a:rPr lang="en" sz="1400"/>
              <a:t> and only allow specific IP Addresses and ports to for the required access.</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217650" y="533700"/>
            <a:ext cx="99300" cy="3940500"/>
          </a:xfrm>
          <a:prstGeom prst="rect">
            <a:avLst/>
          </a:prstGeom>
          <a:solidFill>
            <a:srgbClr val="1D8BE6">
              <a:alpha val="14530"/>
            </a:srgbClr>
          </a:solidFill>
        </p:spPr>
        <p:txBody>
          <a:bodyPr anchorCtr="0" anchor="t" bIns="914400" lIns="457200" spcFirstLastPara="1" rIns="457200" wrap="square" tIns="0">
            <a:spAutoFit/>
          </a:bodyPr>
          <a:lstStyle/>
          <a:p>
            <a:pPr indent="0" lvl="0" marL="0" rtl="0" algn="l">
              <a:spcBef>
                <a:spcPts val="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0.0.0.0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IPv4:192.168.1.1</a:t>
            </a:r>
            <a:endParaRPr/>
          </a:p>
          <a:p>
            <a:pPr indent="0" lvl="0" marL="0" rtl="0" algn="l">
              <a:spcBef>
                <a:spcPts val="0"/>
              </a:spcBef>
              <a:spcAft>
                <a:spcPts val="0"/>
              </a:spcAft>
              <a:buClr>
                <a:schemeClr val="dk1"/>
              </a:buClr>
              <a:buSzPts val="1100"/>
              <a:buFont typeface="Arial"/>
              <a:buNone/>
            </a:pPr>
            <a:r>
              <a:rPr lang="en"/>
              <a:t>OS: Windows 10</a:t>
            </a:r>
            <a:endParaRPr/>
          </a:p>
          <a:p>
            <a:pPr indent="0" lvl="0" marL="0" rtl="0" algn="l">
              <a:spcBef>
                <a:spcPts val="0"/>
              </a:spcBef>
              <a:spcAft>
                <a:spcPts val="0"/>
              </a:spcAft>
              <a:buClr>
                <a:schemeClr val="dk1"/>
              </a:buClr>
              <a:buSzPts val="1100"/>
              <a:buFont typeface="Arial"/>
              <a:buNone/>
            </a:pPr>
            <a:r>
              <a:rPr lang="en"/>
              <a:t>Hostname: Hyper-V Host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 Windows 10</a:t>
            </a:r>
            <a:endParaRPr/>
          </a:p>
          <a:p>
            <a:pPr indent="0" lvl="0" marL="0" rtl="0" algn="l">
              <a:spcBef>
                <a:spcPts val="0"/>
              </a:spcBef>
              <a:spcAft>
                <a:spcPts val="0"/>
              </a:spcAft>
              <a:buClr>
                <a:schemeClr val="dk1"/>
              </a:buClr>
              <a:buSzPts val="1100"/>
              <a:buFont typeface="Arial"/>
              <a:buNone/>
            </a:pPr>
            <a:r>
              <a:rPr lang="en"/>
              <a:t>Hostname: Elk Server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a:t>
            </a:r>
            <a:endParaRPr/>
          </a:p>
          <a:p>
            <a:pPr indent="0" lvl="0" marL="0" rtl="0" algn="l">
              <a:spcBef>
                <a:spcPts val="0"/>
              </a:spcBef>
              <a:spcAft>
                <a:spcPts val="0"/>
              </a:spcAft>
              <a:buClr>
                <a:schemeClr val="dk1"/>
              </a:buClr>
              <a:buSzPts val="1100"/>
              <a:buFont typeface="Arial"/>
              <a:buNone/>
            </a:pPr>
            <a:r>
              <a:rPr lang="en"/>
              <a:t>Hostname: Main Server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192.168.1.8</a:t>
            </a:r>
            <a:endParaRPr/>
          </a:p>
          <a:p>
            <a:pPr indent="0" lvl="0" marL="0" rtl="0" algn="l">
              <a:spcBef>
                <a:spcPts val="0"/>
              </a:spcBef>
              <a:spcAft>
                <a:spcPts val="0"/>
              </a:spcAft>
              <a:buClr>
                <a:schemeClr val="dk1"/>
              </a:buClr>
              <a:buSzPts val="1100"/>
              <a:buFont typeface="Arial"/>
              <a:buNone/>
            </a:pPr>
            <a:r>
              <a:rPr lang="en"/>
              <a:t>OS: Kali Linux</a:t>
            </a:r>
            <a:endParaRPr/>
          </a:p>
          <a:p>
            <a:pPr indent="0" lvl="0" marL="0" rtl="0" algn="l">
              <a:spcBef>
                <a:spcPts val="0"/>
              </a:spcBef>
              <a:spcAft>
                <a:spcPts val="0"/>
              </a:spcAft>
              <a:buClr>
                <a:schemeClr val="dk1"/>
              </a:buClr>
              <a:buSzPts val="1100"/>
              <a:buFont typeface="Arial"/>
              <a:buNone/>
            </a:pPr>
            <a:r>
              <a:rPr lang="en"/>
              <a:t>Hostname: Kali Machine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1117500" y="647150"/>
            <a:ext cx="4149651" cy="4229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{EF0CE3C1-EF34-4EA3-8820-56B68AD2A2F6}</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Hyper-V Host</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Holds all the the VM’s all on one network.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 backdoor Server that monitors and logs activities happening on the network.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Main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main server that has all the data for the company.</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192.168.1.8</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kali machine used to </a:t>
                      </a:r>
                      <a:r>
                        <a:rPr lang="en" sz="1200">
                          <a:latin typeface="Roboto"/>
                          <a:ea typeface="Roboto"/>
                          <a:cs typeface="Roboto"/>
                          <a:sym typeface="Roboto"/>
                        </a:rPr>
                        <a:t>perform</a:t>
                      </a:r>
                      <a:r>
                        <a:rPr lang="en" sz="1200">
                          <a:latin typeface="Roboto"/>
                          <a:ea typeface="Roboto"/>
                          <a:cs typeface="Roboto"/>
                          <a:sym typeface="Roboto"/>
                        </a:rPr>
                        <a:t> the attacks on the servers.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{EF0CE3C1-EF34-4EA3-8820-56B68AD2A2F6}</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latin typeface="Roboto"/>
                          <a:ea typeface="Roboto"/>
                          <a:cs typeface="Roboto"/>
                          <a:sym typeface="Roboto"/>
                        </a:rPr>
                        <a:t>Nmap: Open port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Nmap scanned the whole network for each machine and looked for any open ports.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shows open ports for the attacker to try to connect to.</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Password based-login: Brute force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Brute force allowed us to use a wordlist to find the password on a hidden company folder.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Brute force attack allowed the attacker to keep trying to log in to access the secret folder.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URL Directory Code indexing</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Being able to navigate in the server just by changing the URL directory on top.</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attacker can easily navigate by the URL bar on top through folders and directories.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Remote command execution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A reverse shell was used to obtain an interactive shell session on the target machine to continue their attack.</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The attacker was able to remote into the main server to collect the data they desired.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Open Port Vulnerability</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Nmap was use to scan the whole network for information on each computer on it and for any ports that might be open.</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It showed each each servers IP Address and showed all open ports on each machine.</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6517525" y="1596875"/>
            <a:ext cx="2134475" cy="2932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Password Based-Login</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Using a brute force attack, the attacker used Hydra with a wordlist to try to access to the company’s secret folder.  </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was able to use the wordlist of thousands of passwords against a login page to finally gain access to the company’s server.</a:t>
            </a:r>
            <a:endParaRPr sz="1200">
              <a:latin typeface="Roboto"/>
              <a:ea typeface="Roboto"/>
              <a:cs typeface="Roboto"/>
              <a:sym typeface="Roboto"/>
            </a:endParaRPr>
          </a:p>
        </p:txBody>
      </p:sp>
      <p:grpSp>
        <p:nvGrpSpPr>
          <p:cNvPr id="1124" name="Google Shape;1124;p62"/>
          <p:cNvGrpSpPr/>
          <p:nvPr/>
        </p:nvGrpSpPr>
        <p:grpSpPr>
          <a:xfrm>
            <a:off x="6134081" y="88865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29" name="Google Shape;1129;p62"/>
          <p:cNvPicPr preferRelativeResize="0"/>
          <p:nvPr/>
        </p:nvPicPr>
        <p:blipFill>
          <a:blip r:embed="rId3">
            <a:alphaModFix/>
          </a:blip>
          <a:stretch>
            <a:fillRect/>
          </a:stretch>
        </p:blipFill>
        <p:spPr>
          <a:xfrm>
            <a:off x="6490425" y="1543725"/>
            <a:ext cx="2282250" cy="1142725"/>
          </a:xfrm>
          <a:prstGeom prst="rect">
            <a:avLst/>
          </a:prstGeom>
          <a:noFill/>
          <a:ln>
            <a:noFill/>
          </a:ln>
        </p:spPr>
      </p:pic>
      <p:pic>
        <p:nvPicPr>
          <p:cNvPr id="1130" name="Google Shape;1130;p62"/>
          <p:cNvPicPr preferRelativeResize="0"/>
          <p:nvPr/>
        </p:nvPicPr>
        <p:blipFill>
          <a:blip r:embed="rId4">
            <a:alphaModFix/>
          </a:blip>
          <a:stretch>
            <a:fillRect/>
          </a:stretch>
        </p:blipFill>
        <p:spPr>
          <a:xfrm>
            <a:off x="6474301" y="2808038"/>
            <a:ext cx="2282250" cy="11275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